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9" r:id="rId2"/>
    <p:sldId id="264" r:id="rId3"/>
    <p:sldId id="263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75" d="100"/>
          <a:sy n="175" d="100"/>
        </p:scale>
        <p:origin x="137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667FC06-C346-4926-81DC-B5CF953FFD8B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FA8BBC5-36E8-4347-95E2-F79815FBE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458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D2F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_imagery_no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0"/>
            <a:ext cx="3552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080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1079" descr="NEW FAA LOGO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800" b="1" smtClean="0">
                  <a:solidFill>
                    <a:srgbClr val="FFFFFF"/>
                  </a:solidFill>
                </a:rPr>
                <a:t>Federal Aviation</a:t>
              </a:r>
            </a:p>
            <a:p>
              <a:pPr eaLnBrk="1" fontAlgn="base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800" b="1" smtClean="0">
                  <a:solidFill>
                    <a:srgbClr val="FFFFFF"/>
                  </a:solidFill>
                </a:rPr>
                <a:t>Administration</a:t>
              </a:r>
            </a:p>
          </p:txBody>
        </p:sp>
      </p:grpSp>
      <p:sp>
        <p:nvSpPr>
          <p:cNvPr id="8" name="Text Box 5"/>
          <p:cNvSpPr txBox="1">
            <a:spLocks noChangeArrowheads="1"/>
          </p:cNvSpPr>
          <p:nvPr userDrawn="1"/>
        </p:nvSpPr>
        <p:spPr bwMode="auto">
          <a:xfrm>
            <a:off x="427038" y="4498975"/>
            <a:ext cx="509905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FFFFFF"/>
                </a:solidFill>
                <a:latin typeface="Arial" charset="0"/>
              </a:rPr>
              <a:t>V.2020-02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FFFFFF"/>
                </a:solidFill>
                <a:latin typeface="Arial" charset="0"/>
              </a:rPr>
              <a:t>Presented by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FFFFFF"/>
                </a:solidFill>
                <a:latin typeface="Arial" charset="0"/>
              </a:rPr>
              <a:t>FAA Academy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FFFFFF"/>
                </a:solidFill>
                <a:latin typeface="Arial" charset="0"/>
              </a:rPr>
              <a:t>Air Traffic Division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FFFFFF"/>
                </a:solidFill>
                <a:latin typeface="Arial" charset="0"/>
              </a:rPr>
              <a:t>Training Branch</a:t>
            </a:r>
          </a:p>
        </p:txBody>
      </p:sp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46088" y="312738"/>
            <a:ext cx="4983162" cy="1395412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49263" y="1754188"/>
            <a:ext cx="4951412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71083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08271-0A26-4BD9-B98B-A5BFFAA28F6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853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3388" y="344488"/>
            <a:ext cx="2117725" cy="5554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625" y="344488"/>
            <a:ext cx="6202363" cy="5554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86FD0-17AD-4413-A6A8-880DBD2DDA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933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344488"/>
            <a:ext cx="8472488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95300" y="1146175"/>
            <a:ext cx="8050213" cy="4752975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515719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8336F-F20C-4983-AEA4-68EE0DD6D3B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356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3C9E4-5338-4022-BAA9-AE01C94D313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606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D04EB-A791-42ED-9D27-07D9AD2BDF5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155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42C99-0810-477D-8F2E-68B7E9B044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945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EDF6F-41D5-4F35-8F43-1700AF63765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174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9C976-7EE0-477D-BC8C-9407BC5889A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1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7A166-AB4F-493F-824F-BF912D14A9B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354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61EB7-B5B5-4A2E-A0F0-5E36B5052DC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794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91AC3971-3C94-4EA0-ABE8-6A9497A0338D}" type="slidenum">
              <a:rPr lang="en-US" b="1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US" sz="2400" b="1">
              <a:solidFill>
                <a:srgbClr val="000000"/>
              </a:solidFill>
            </a:endParaRPr>
          </a:p>
        </p:txBody>
      </p:sp>
      <p:sp>
        <p:nvSpPr>
          <p:cNvPr id="2056" name="Rectangle 17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1831534-6DFE-4FF9-9072-0C6B1A342E2D}" type="slidenum">
              <a:rPr lang="en-US" sz="1200" b="1">
                <a:solidFill>
                  <a:srgbClr val="FFFFF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b="1">
              <a:solidFill>
                <a:srgbClr val="FFFFFF"/>
              </a:solidFill>
            </a:endParaRPr>
          </a:p>
        </p:txBody>
      </p:sp>
      <p:grpSp>
        <p:nvGrpSpPr>
          <p:cNvPr id="2057" name="Group 25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2060" name="Picture 26" descr="NEW FAA LOGO"/>
            <p:cNvPicPr>
              <a:picLocks noChangeAspect="1" noChangeArrowheads="1"/>
            </p:cNvPicPr>
            <p:nvPr userDrawn="1"/>
          </p:nvPicPr>
          <p:blipFill>
            <a:blip r:embed="rId14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b="1" smtClean="0">
                  <a:solidFill>
                    <a:srgbClr val="FFFFFF"/>
                  </a:solidFill>
                </a:rPr>
                <a:t>Federal Aviation</a:t>
              </a:r>
            </a:p>
            <a:p>
              <a:pPr eaLnBrk="1" fontAlgn="base" hangingPunct="1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 b="1" smtClean="0">
                  <a:solidFill>
                    <a:srgbClr val="FFFFFF"/>
                  </a:solidFill>
                </a:rPr>
                <a:t>Administration</a:t>
              </a:r>
            </a:p>
          </p:txBody>
        </p:sp>
      </p:grpSp>
      <p:sp>
        <p:nvSpPr>
          <p:cNvPr id="1034" name="Text Box 29"/>
          <p:cNvSpPr txBox="1">
            <a:spLocks noChangeArrowheads="1"/>
          </p:cNvSpPr>
          <p:nvPr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dirty="0" smtClean="0">
                <a:solidFill>
                  <a:srgbClr val="C0C0C0"/>
                </a:solidFill>
              </a:rPr>
              <a:t>Initial En Route Training</a:t>
            </a:r>
          </a:p>
        </p:txBody>
      </p:sp>
      <p:sp>
        <p:nvSpPr>
          <p:cNvPr id="1035" name="Text Box 30"/>
          <p:cNvSpPr txBox="1">
            <a:spLocks noChangeArrowheads="1"/>
          </p:cNvSpPr>
          <p:nvPr/>
        </p:nvSpPr>
        <p:spPr bwMode="auto">
          <a:xfrm>
            <a:off x="441325" y="6384925"/>
            <a:ext cx="5103813" cy="554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C0C0C0"/>
                </a:solidFill>
              </a:rPr>
              <a:t>Lesson 43 – Computer Equipment and Message Entry 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US" sz="1200" b="1" dirty="0" smtClean="0">
              <a:solidFill>
                <a:srgbClr val="C0C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09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MP 2</a:t>
            </a:r>
            <a:endParaRPr lang="en-US" dirty="0"/>
          </a:p>
        </p:txBody>
      </p:sp>
      <p:grpSp>
        <p:nvGrpSpPr>
          <p:cNvPr id="4" name="Group 86"/>
          <p:cNvGrpSpPr>
            <a:grpSpLocks/>
          </p:cNvGrpSpPr>
          <p:nvPr/>
        </p:nvGrpSpPr>
        <p:grpSpPr bwMode="auto">
          <a:xfrm>
            <a:off x="232374" y="3692802"/>
            <a:ext cx="8694739" cy="1162030"/>
            <a:chOff x="219" y="2375"/>
            <a:chExt cx="5477" cy="1370"/>
          </a:xfrm>
        </p:grpSpPr>
        <p:sp>
          <p:nvSpPr>
            <p:cNvPr id="5" name="Freeform 60"/>
            <p:cNvSpPr>
              <a:spLocks/>
            </p:cNvSpPr>
            <p:nvPr/>
          </p:nvSpPr>
          <p:spPr bwMode="auto">
            <a:xfrm>
              <a:off x="221" y="2443"/>
              <a:ext cx="5427" cy="1209"/>
            </a:xfrm>
            <a:custGeom>
              <a:avLst/>
              <a:gdLst>
                <a:gd name="T0" fmla="*/ 0 w 5427"/>
                <a:gd name="T1" fmla="*/ 982 h 983"/>
                <a:gd name="T2" fmla="*/ 0 w 5427"/>
                <a:gd name="T3" fmla="*/ 0 h 983"/>
                <a:gd name="T4" fmla="*/ 5426 w 5427"/>
                <a:gd name="T5" fmla="*/ 0 h 983"/>
                <a:gd name="T6" fmla="*/ 5426 w 5427"/>
                <a:gd name="T7" fmla="*/ 982 h 983"/>
                <a:gd name="T8" fmla="*/ 0 w 5427"/>
                <a:gd name="T9" fmla="*/ 982 h 9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27"/>
                <a:gd name="T16" fmla="*/ 0 h 983"/>
                <a:gd name="T17" fmla="*/ 5427 w 5427"/>
                <a:gd name="T18" fmla="*/ 983 h 9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27" h="983">
                  <a:moveTo>
                    <a:pt x="0" y="982"/>
                  </a:moveTo>
                  <a:lnTo>
                    <a:pt x="0" y="0"/>
                  </a:lnTo>
                  <a:lnTo>
                    <a:pt x="5426" y="0"/>
                  </a:lnTo>
                  <a:lnTo>
                    <a:pt x="5426" y="982"/>
                  </a:lnTo>
                  <a:lnTo>
                    <a:pt x="0" y="982"/>
                  </a:lnTo>
                </a:path>
              </a:pathLst>
            </a:custGeom>
            <a:noFill/>
            <a:ln w="25400" cap="rnd" cmpd="sng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6" name="Line 63"/>
            <p:cNvSpPr>
              <a:spLocks noChangeShapeType="1"/>
            </p:cNvSpPr>
            <p:nvPr/>
          </p:nvSpPr>
          <p:spPr bwMode="auto">
            <a:xfrm>
              <a:off x="5097" y="2443"/>
              <a:ext cx="0" cy="1201"/>
            </a:xfrm>
            <a:prstGeom prst="line">
              <a:avLst/>
            </a:prstGeom>
            <a:noFill/>
            <a:ln w="12700">
              <a:solidFill>
                <a:srgbClr val="00206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7" name="Line 67"/>
            <p:cNvSpPr>
              <a:spLocks noChangeShapeType="1"/>
            </p:cNvSpPr>
            <p:nvPr/>
          </p:nvSpPr>
          <p:spPr bwMode="auto">
            <a:xfrm>
              <a:off x="3564" y="2443"/>
              <a:ext cx="0" cy="1201"/>
            </a:xfrm>
            <a:prstGeom prst="line">
              <a:avLst/>
            </a:prstGeom>
            <a:noFill/>
            <a:ln w="12700">
              <a:solidFill>
                <a:srgbClr val="00206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grpSp>
          <p:nvGrpSpPr>
            <p:cNvPr id="8" name="Group 85"/>
            <p:cNvGrpSpPr>
              <a:grpSpLocks/>
            </p:cNvGrpSpPr>
            <p:nvPr/>
          </p:nvGrpSpPr>
          <p:grpSpPr bwMode="auto">
            <a:xfrm>
              <a:off x="219" y="2375"/>
              <a:ext cx="5477" cy="1370"/>
              <a:chOff x="219" y="1431"/>
              <a:chExt cx="5477" cy="1370"/>
            </a:xfrm>
          </p:grpSpPr>
          <p:sp>
            <p:nvSpPr>
              <p:cNvPr id="9" name="Line 61"/>
              <p:cNvSpPr>
                <a:spLocks noChangeShapeType="1"/>
              </p:cNvSpPr>
              <p:nvPr/>
            </p:nvSpPr>
            <p:spPr bwMode="auto">
              <a:xfrm>
                <a:off x="1479" y="2249"/>
                <a:ext cx="889" cy="1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Line 62"/>
              <p:cNvSpPr>
                <a:spLocks noChangeShapeType="1"/>
              </p:cNvSpPr>
              <p:nvPr/>
            </p:nvSpPr>
            <p:spPr bwMode="auto">
              <a:xfrm flipV="1">
                <a:off x="1752" y="2249"/>
                <a:ext cx="0" cy="179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Line 64"/>
              <p:cNvSpPr>
                <a:spLocks noChangeShapeType="1"/>
              </p:cNvSpPr>
              <p:nvPr/>
            </p:nvSpPr>
            <p:spPr bwMode="auto">
              <a:xfrm flipV="1">
                <a:off x="2375" y="1535"/>
                <a:ext cx="2" cy="1173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Line 65"/>
              <p:cNvSpPr>
                <a:spLocks noChangeShapeType="1"/>
              </p:cNvSpPr>
              <p:nvPr/>
            </p:nvSpPr>
            <p:spPr bwMode="auto">
              <a:xfrm>
                <a:off x="1477" y="1499"/>
                <a:ext cx="2" cy="1209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Line 66"/>
              <p:cNvSpPr>
                <a:spLocks noChangeShapeType="1"/>
              </p:cNvSpPr>
              <p:nvPr/>
            </p:nvSpPr>
            <p:spPr bwMode="auto">
              <a:xfrm>
                <a:off x="3088" y="1499"/>
                <a:ext cx="0" cy="1201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Line 68"/>
              <p:cNvSpPr>
                <a:spLocks noChangeShapeType="1"/>
              </p:cNvSpPr>
              <p:nvPr/>
            </p:nvSpPr>
            <p:spPr bwMode="auto">
              <a:xfrm>
                <a:off x="1033" y="1499"/>
                <a:ext cx="0" cy="1209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Text Box 70"/>
              <p:cNvSpPr txBox="1">
                <a:spLocks noChangeArrowheads="1"/>
              </p:cNvSpPr>
              <p:nvPr/>
            </p:nvSpPr>
            <p:spPr bwMode="auto">
              <a:xfrm>
                <a:off x="295" y="2217"/>
                <a:ext cx="512" cy="5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200" b="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r>
                  <a:rPr lang="en-US" sz="22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80</a:t>
                </a:r>
                <a:endParaRPr lang="en-US" sz="22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" name="Text Box 72"/>
              <p:cNvSpPr txBox="1">
                <a:spLocks noChangeArrowheads="1"/>
              </p:cNvSpPr>
              <p:nvPr/>
            </p:nvSpPr>
            <p:spPr bwMode="auto">
              <a:xfrm>
                <a:off x="219" y="1874"/>
                <a:ext cx="660" cy="5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2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C441/A</a:t>
                </a:r>
                <a:endParaRPr lang="en-US" sz="14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" name="Text Box 76"/>
              <p:cNvSpPr txBox="1">
                <a:spLocks noChangeArrowheads="1"/>
              </p:cNvSpPr>
              <p:nvPr/>
            </p:nvSpPr>
            <p:spPr bwMode="auto">
              <a:xfrm>
                <a:off x="1477" y="2329"/>
                <a:ext cx="996" cy="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KJAN P0415</a:t>
                </a:r>
                <a:endParaRPr lang="en-US" sz="20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4" name="Line 80"/>
              <p:cNvSpPr>
                <a:spLocks noChangeShapeType="1"/>
              </p:cNvSpPr>
              <p:nvPr/>
            </p:nvSpPr>
            <p:spPr bwMode="auto">
              <a:xfrm flipV="1">
                <a:off x="2220" y="1569"/>
                <a:ext cx="0" cy="288"/>
              </a:xfrm>
              <a:prstGeom prst="line">
                <a:avLst/>
              </a:prstGeom>
              <a:noFill/>
              <a:ln w="38100">
                <a:solidFill>
                  <a:srgbClr val="00206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Line 81"/>
              <p:cNvSpPr>
                <a:spLocks noChangeShapeType="1"/>
              </p:cNvSpPr>
              <p:nvPr/>
            </p:nvSpPr>
            <p:spPr bwMode="auto">
              <a:xfrm>
                <a:off x="1488" y="2424"/>
                <a:ext cx="889" cy="1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Text Box 84"/>
              <p:cNvSpPr txBox="1">
                <a:spLocks noChangeArrowheads="1"/>
              </p:cNvSpPr>
              <p:nvPr/>
            </p:nvSpPr>
            <p:spPr bwMode="auto">
              <a:xfrm>
                <a:off x="4976" y="1431"/>
                <a:ext cx="720" cy="5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2252</a:t>
                </a:r>
                <a:endParaRPr lang="en-US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116499" y="3701160"/>
            <a:ext cx="140808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N441KP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45870" y="4375839"/>
            <a:ext cx="612668" cy="43088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080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42562" y="3692558"/>
            <a:ext cx="2292353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KJAN SQS UJM UJM3 KMEM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Group 86"/>
          <p:cNvGrpSpPr>
            <a:grpSpLocks/>
          </p:cNvGrpSpPr>
          <p:nvPr/>
        </p:nvGrpSpPr>
        <p:grpSpPr bwMode="auto">
          <a:xfrm>
            <a:off x="353019" y="1140261"/>
            <a:ext cx="8635239" cy="1061384"/>
            <a:chOff x="221" y="2385"/>
            <a:chExt cx="5520" cy="1307"/>
          </a:xfrm>
        </p:grpSpPr>
        <p:sp>
          <p:nvSpPr>
            <p:cNvPr id="30" name="Freeform 60"/>
            <p:cNvSpPr>
              <a:spLocks/>
            </p:cNvSpPr>
            <p:nvPr/>
          </p:nvSpPr>
          <p:spPr bwMode="auto">
            <a:xfrm>
              <a:off x="221" y="2443"/>
              <a:ext cx="5427" cy="1209"/>
            </a:xfrm>
            <a:custGeom>
              <a:avLst/>
              <a:gdLst>
                <a:gd name="T0" fmla="*/ 0 w 5427"/>
                <a:gd name="T1" fmla="*/ 982 h 983"/>
                <a:gd name="T2" fmla="*/ 0 w 5427"/>
                <a:gd name="T3" fmla="*/ 0 h 983"/>
                <a:gd name="T4" fmla="*/ 5426 w 5427"/>
                <a:gd name="T5" fmla="*/ 0 h 983"/>
                <a:gd name="T6" fmla="*/ 5426 w 5427"/>
                <a:gd name="T7" fmla="*/ 982 h 983"/>
                <a:gd name="T8" fmla="*/ 0 w 5427"/>
                <a:gd name="T9" fmla="*/ 982 h 9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27"/>
                <a:gd name="T16" fmla="*/ 0 h 983"/>
                <a:gd name="T17" fmla="*/ 5427 w 5427"/>
                <a:gd name="T18" fmla="*/ 983 h 9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27" h="983">
                  <a:moveTo>
                    <a:pt x="0" y="982"/>
                  </a:moveTo>
                  <a:lnTo>
                    <a:pt x="0" y="0"/>
                  </a:lnTo>
                  <a:lnTo>
                    <a:pt x="5426" y="0"/>
                  </a:lnTo>
                  <a:lnTo>
                    <a:pt x="5426" y="982"/>
                  </a:lnTo>
                  <a:lnTo>
                    <a:pt x="0" y="982"/>
                  </a:lnTo>
                </a:path>
              </a:pathLst>
            </a:custGeom>
            <a:noFill/>
            <a:ln w="25400" cap="rnd" cmpd="sng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31" name="Line 63"/>
            <p:cNvSpPr>
              <a:spLocks noChangeShapeType="1"/>
            </p:cNvSpPr>
            <p:nvPr/>
          </p:nvSpPr>
          <p:spPr bwMode="auto">
            <a:xfrm>
              <a:off x="5097" y="2443"/>
              <a:ext cx="0" cy="1201"/>
            </a:xfrm>
            <a:prstGeom prst="line">
              <a:avLst/>
            </a:prstGeom>
            <a:noFill/>
            <a:ln w="12700">
              <a:solidFill>
                <a:srgbClr val="00206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32" name="Line 67"/>
            <p:cNvSpPr>
              <a:spLocks noChangeShapeType="1"/>
            </p:cNvSpPr>
            <p:nvPr/>
          </p:nvSpPr>
          <p:spPr bwMode="auto">
            <a:xfrm>
              <a:off x="3564" y="2443"/>
              <a:ext cx="0" cy="1201"/>
            </a:xfrm>
            <a:prstGeom prst="line">
              <a:avLst/>
            </a:prstGeom>
            <a:noFill/>
            <a:ln w="12700">
              <a:solidFill>
                <a:srgbClr val="00206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grpSp>
          <p:nvGrpSpPr>
            <p:cNvPr id="33" name="Group 85"/>
            <p:cNvGrpSpPr>
              <a:grpSpLocks/>
            </p:cNvGrpSpPr>
            <p:nvPr/>
          </p:nvGrpSpPr>
          <p:grpSpPr bwMode="auto">
            <a:xfrm>
              <a:off x="257" y="2385"/>
              <a:ext cx="5484" cy="1307"/>
              <a:chOff x="257" y="1441"/>
              <a:chExt cx="5484" cy="1307"/>
            </a:xfrm>
          </p:grpSpPr>
          <p:sp>
            <p:nvSpPr>
              <p:cNvPr id="34" name="Line 61"/>
              <p:cNvSpPr>
                <a:spLocks noChangeShapeType="1"/>
              </p:cNvSpPr>
              <p:nvPr/>
            </p:nvSpPr>
            <p:spPr bwMode="auto">
              <a:xfrm>
                <a:off x="1479" y="2249"/>
                <a:ext cx="889" cy="1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Line 62"/>
              <p:cNvSpPr>
                <a:spLocks noChangeShapeType="1"/>
              </p:cNvSpPr>
              <p:nvPr/>
            </p:nvSpPr>
            <p:spPr bwMode="auto">
              <a:xfrm flipV="1">
                <a:off x="1752" y="2249"/>
                <a:ext cx="0" cy="179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Line 64"/>
              <p:cNvSpPr>
                <a:spLocks noChangeShapeType="1"/>
              </p:cNvSpPr>
              <p:nvPr/>
            </p:nvSpPr>
            <p:spPr bwMode="auto">
              <a:xfrm flipV="1">
                <a:off x="2375" y="1535"/>
                <a:ext cx="2" cy="1173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Line 65"/>
              <p:cNvSpPr>
                <a:spLocks noChangeShapeType="1"/>
              </p:cNvSpPr>
              <p:nvPr/>
            </p:nvSpPr>
            <p:spPr bwMode="auto">
              <a:xfrm>
                <a:off x="1477" y="1499"/>
                <a:ext cx="2" cy="1209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Line 66"/>
              <p:cNvSpPr>
                <a:spLocks noChangeShapeType="1"/>
              </p:cNvSpPr>
              <p:nvPr/>
            </p:nvSpPr>
            <p:spPr bwMode="auto">
              <a:xfrm>
                <a:off x="3088" y="1499"/>
                <a:ext cx="0" cy="1201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Line 68"/>
              <p:cNvSpPr>
                <a:spLocks noChangeShapeType="1"/>
              </p:cNvSpPr>
              <p:nvPr/>
            </p:nvSpPr>
            <p:spPr bwMode="auto">
              <a:xfrm>
                <a:off x="1047" y="1499"/>
                <a:ext cx="0" cy="1209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Text Box 70"/>
              <p:cNvSpPr txBox="1">
                <a:spLocks noChangeArrowheads="1"/>
              </p:cNvSpPr>
              <p:nvPr/>
            </p:nvSpPr>
            <p:spPr bwMode="auto">
              <a:xfrm>
                <a:off x="295" y="2217"/>
                <a:ext cx="512" cy="5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2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370</a:t>
                </a:r>
                <a:endParaRPr lang="en-US" sz="22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2" name="Text Box 72"/>
              <p:cNvSpPr txBox="1">
                <a:spLocks noChangeArrowheads="1"/>
              </p:cNvSpPr>
              <p:nvPr/>
            </p:nvSpPr>
            <p:spPr bwMode="auto">
              <a:xfrm>
                <a:off x="257" y="1837"/>
                <a:ext cx="750" cy="5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2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F16/W</a:t>
                </a:r>
                <a:r>
                  <a:rPr lang="en-US" sz="1600" b="0" dirty="0" smtClean="0">
                    <a:solidFill>
                      <a:srgbClr val="000000"/>
                    </a:solidFill>
                    <a:latin typeface="Freestyle Script" pitchFamily="66" charset="0"/>
                  </a:rPr>
                  <a:t>	</a:t>
                </a:r>
                <a:endParaRPr lang="en-US" sz="1600" b="0" dirty="0">
                  <a:solidFill>
                    <a:srgbClr val="000000"/>
                  </a:solidFill>
                  <a:latin typeface="Freestyle Script" pitchFamily="66" charset="0"/>
                </a:endParaRPr>
              </a:p>
            </p:txBody>
          </p:sp>
          <p:sp>
            <p:nvSpPr>
              <p:cNvPr id="44" name="Text Box 77"/>
              <p:cNvSpPr txBox="1">
                <a:spLocks noChangeArrowheads="1"/>
              </p:cNvSpPr>
              <p:nvPr/>
            </p:nvSpPr>
            <p:spPr bwMode="auto">
              <a:xfrm>
                <a:off x="2419" y="1450"/>
                <a:ext cx="471" cy="6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8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190</a:t>
                </a:r>
                <a:endParaRPr lang="en-US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6" name="Line 81"/>
              <p:cNvSpPr>
                <a:spLocks noChangeShapeType="1"/>
              </p:cNvSpPr>
              <p:nvPr/>
            </p:nvSpPr>
            <p:spPr bwMode="auto">
              <a:xfrm>
                <a:off x="1488" y="2424"/>
                <a:ext cx="889" cy="1"/>
              </a:xfrm>
              <a:prstGeom prst="line">
                <a:avLst/>
              </a:prstGeom>
              <a:noFill/>
              <a:ln w="12700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Text Box 84"/>
              <p:cNvSpPr txBox="1">
                <a:spLocks noChangeArrowheads="1"/>
              </p:cNvSpPr>
              <p:nvPr/>
            </p:nvSpPr>
            <p:spPr bwMode="auto">
              <a:xfrm>
                <a:off x="5081" y="1441"/>
                <a:ext cx="660" cy="5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 sz="24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2341</a:t>
                </a: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300362" y="1135705"/>
            <a:ext cx="1189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KEEP02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54919" y="1113663"/>
            <a:ext cx="24070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KDAL./.MLU JAN MEI KBHM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84656" y="1241049"/>
            <a:ext cx="78530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MLU</a:t>
            </a:r>
          </a:p>
          <a:p>
            <a:pPr algn="ctr"/>
            <a:r>
              <a:rPr lang="en-US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270020</a:t>
            </a:r>
          </a:p>
          <a:p>
            <a:pPr algn="ctr"/>
            <a:r>
              <a:rPr lang="en-US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0410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54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MP 3</a:t>
            </a:r>
            <a:endParaRPr lang="en-US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75889" y="910350"/>
            <a:ext cx="8724901" cy="3835228"/>
            <a:chOff x="-2" y="73"/>
            <a:chExt cx="5496" cy="3910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36" y="73"/>
              <a:ext cx="5427" cy="1209"/>
            </a:xfrm>
            <a:custGeom>
              <a:avLst/>
              <a:gdLst>
                <a:gd name="T0" fmla="*/ 0 w 5427"/>
                <a:gd name="T1" fmla="*/ 982 h 983"/>
                <a:gd name="T2" fmla="*/ 0 w 5427"/>
                <a:gd name="T3" fmla="*/ 0 h 983"/>
                <a:gd name="T4" fmla="*/ 5426 w 5427"/>
                <a:gd name="T5" fmla="*/ 0 h 983"/>
                <a:gd name="T6" fmla="*/ 5426 w 5427"/>
                <a:gd name="T7" fmla="*/ 982 h 983"/>
                <a:gd name="T8" fmla="*/ 0 w 5427"/>
                <a:gd name="T9" fmla="*/ 982 h 9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27"/>
                <a:gd name="T16" fmla="*/ 0 h 983"/>
                <a:gd name="T17" fmla="*/ 5427 w 5427"/>
                <a:gd name="T18" fmla="*/ 983 h 9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27" h="983">
                  <a:moveTo>
                    <a:pt x="0" y="982"/>
                  </a:moveTo>
                  <a:lnTo>
                    <a:pt x="0" y="0"/>
                  </a:lnTo>
                  <a:lnTo>
                    <a:pt x="5426" y="0"/>
                  </a:lnTo>
                  <a:lnTo>
                    <a:pt x="5426" y="982"/>
                  </a:lnTo>
                  <a:lnTo>
                    <a:pt x="0" y="982"/>
                  </a:lnTo>
                </a:path>
              </a:pathLst>
            </a:custGeom>
            <a:noFill/>
            <a:ln w="25400" cap="rnd" cmpd="sng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5" name="Line 63"/>
            <p:cNvSpPr>
              <a:spLocks noChangeShapeType="1"/>
            </p:cNvSpPr>
            <p:nvPr/>
          </p:nvSpPr>
          <p:spPr bwMode="auto">
            <a:xfrm>
              <a:off x="4912" y="73"/>
              <a:ext cx="0" cy="1201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6" name="Line 67"/>
            <p:cNvSpPr>
              <a:spLocks noChangeShapeType="1"/>
            </p:cNvSpPr>
            <p:nvPr/>
          </p:nvSpPr>
          <p:spPr bwMode="auto">
            <a:xfrm>
              <a:off x="3379" y="73"/>
              <a:ext cx="0" cy="1201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-2" y="73"/>
              <a:ext cx="5496" cy="3910"/>
              <a:chOff x="-2" y="73"/>
              <a:chExt cx="5496" cy="3910"/>
            </a:xfrm>
          </p:grpSpPr>
          <p:sp>
            <p:nvSpPr>
              <p:cNvPr id="8" name="Line 61"/>
              <p:cNvSpPr>
                <a:spLocks noChangeShapeType="1"/>
              </p:cNvSpPr>
              <p:nvPr/>
            </p:nvSpPr>
            <p:spPr bwMode="auto">
              <a:xfrm>
                <a:off x="1294" y="823"/>
                <a:ext cx="889" cy="1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Line 62"/>
              <p:cNvSpPr>
                <a:spLocks noChangeShapeType="1"/>
              </p:cNvSpPr>
              <p:nvPr/>
            </p:nvSpPr>
            <p:spPr bwMode="auto">
              <a:xfrm flipV="1">
                <a:off x="1567" y="823"/>
                <a:ext cx="0" cy="179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Line 64"/>
              <p:cNvSpPr>
                <a:spLocks noChangeShapeType="1"/>
              </p:cNvSpPr>
              <p:nvPr/>
            </p:nvSpPr>
            <p:spPr bwMode="auto">
              <a:xfrm flipV="1">
                <a:off x="2190" y="109"/>
                <a:ext cx="2" cy="1173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Line 65"/>
              <p:cNvSpPr>
                <a:spLocks noChangeShapeType="1"/>
              </p:cNvSpPr>
              <p:nvPr/>
            </p:nvSpPr>
            <p:spPr bwMode="auto">
              <a:xfrm>
                <a:off x="1292" y="73"/>
                <a:ext cx="2" cy="1209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Line 66"/>
              <p:cNvSpPr>
                <a:spLocks noChangeShapeType="1"/>
              </p:cNvSpPr>
              <p:nvPr/>
            </p:nvSpPr>
            <p:spPr bwMode="auto">
              <a:xfrm>
                <a:off x="2903" y="73"/>
                <a:ext cx="0" cy="1201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823" y="73"/>
                <a:ext cx="0" cy="1209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med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Text Box 69"/>
              <p:cNvSpPr txBox="1">
                <a:spLocks noChangeArrowheads="1"/>
              </p:cNvSpPr>
              <p:nvPr/>
            </p:nvSpPr>
            <p:spPr bwMode="auto">
              <a:xfrm>
                <a:off x="-2" y="2616"/>
                <a:ext cx="1016" cy="471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800" b="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N441KP</a:t>
                </a:r>
                <a:endParaRPr lang="en-US" sz="24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" name="Text Box 70"/>
              <p:cNvSpPr txBox="1">
                <a:spLocks noChangeArrowheads="1"/>
              </p:cNvSpPr>
              <p:nvPr/>
            </p:nvSpPr>
            <p:spPr bwMode="auto">
              <a:xfrm>
                <a:off x="135" y="3428"/>
                <a:ext cx="512" cy="43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2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180</a:t>
                </a:r>
                <a:endParaRPr lang="en-US" sz="22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6" name="Text Box 76"/>
              <p:cNvSpPr txBox="1">
                <a:spLocks noChangeArrowheads="1"/>
              </p:cNvSpPr>
              <p:nvPr/>
            </p:nvSpPr>
            <p:spPr bwMode="auto">
              <a:xfrm>
                <a:off x="1267" y="3510"/>
                <a:ext cx="1119" cy="40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KJAN P0620</a:t>
                </a:r>
                <a:endParaRPr lang="en-US" sz="20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Text Box 72"/>
              <p:cNvSpPr txBox="1">
                <a:spLocks noChangeArrowheads="1"/>
              </p:cNvSpPr>
              <p:nvPr/>
            </p:nvSpPr>
            <p:spPr bwMode="auto">
              <a:xfrm>
                <a:off x="45" y="3049"/>
                <a:ext cx="699" cy="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20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C441</a:t>
                </a:r>
                <a:r>
                  <a:rPr lang="en-US" sz="22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/A</a:t>
                </a:r>
                <a:r>
                  <a:rPr lang="en-US" sz="1600" b="0" dirty="0">
                    <a:solidFill>
                      <a:srgbClr val="000000"/>
                    </a:solidFill>
                    <a:latin typeface="Freestyle Script" pitchFamily="66" charset="0"/>
                  </a:rPr>
                  <a:t>	</a:t>
                </a:r>
              </a:p>
            </p:txBody>
          </p:sp>
          <p:sp>
            <p:nvSpPr>
              <p:cNvPr id="18" name="Text Box 77"/>
              <p:cNvSpPr txBox="1">
                <a:spLocks noChangeArrowheads="1"/>
              </p:cNvSpPr>
              <p:nvPr/>
            </p:nvSpPr>
            <p:spPr bwMode="auto">
              <a:xfrm>
                <a:off x="2799" y="3199"/>
                <a:ext cx="633" cy="784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4400" b="0" dirty="0">
                    <a:solidFill>
                      <a:srgbClr val="000000"/>
                    </a:solidFill>
                    <a:latin typeface="Freestyle Script" pitchFamily="66" charset="0"/>
                  </a:rPr>
                  <a:t> </a:t>
                </a:r>
                <a:r>
                  <a:rPr lang="en-US" sz="24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080</a:t>
                </a:r>
                <a:endParaRPr lang="en-US" sz="24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9" name="Line 81"/>
              <p:cNvSpPr>
                <a:spLocks noChangeShapeType="1"/>
              </p:cNvSpPr>
              <p:nvPr/>
            </p:nvSpPr>
            <p:spPr bwMode="auto">
              <a:xfrm>
                <a:off x="1303" y="998"/>
                <a:ext cx="889" cy="1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Text Box 84"/>
              <p:cNvSpPr txBox="1">
                <a:spLocks noChangeArrowheads="1"/>
              </p:cNvSpPr>
              <p:nvPr/>
            </p:nvSpPr>
            <p:spPr bwMode="auto">
              <a:xfrm>
                <a:off x="4834" y="2637"/>
                <a:ext cx="660" cy="471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4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2252</a:t>
                </a:r>
                <a:endParaRPr lang="en-US" sz="24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21" name="Group 20"/>
          <p:cNvGrpSpPr>
            <a:grpSpLocks/>
          </p:cNvGrpSpPr>
          <p:nvPr/>
        </p:nvGrpSpPr>
        <p:grpSpPr bwMode="auto">
          <a:xfrm>
            <a:off x="175846" y="2167834"/>
            <a:ext cx="8686801" cy="3817576"/>
            <a:chOff x="-1" y="73"/>
            <a:chExt cx="5472" cy="3892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6" y="73"/>
              <a:ext cx="5427" cy="1209"/>
            </a:xfrm>
            <a:custGeom>
              <a:avLst/>
              <a:gdLst>
                <a:gd name="T0" fmla="*/ 0 w 5427"/>
                <a:gd name="T1" fmla="*/ 982 h 983"/>
                <a:gd name="T2" fmla="*/ 0 w 5427"/>
                <a:gd name="T3" fmla="*/ 0 h 983"/>
                <a:gd name="T4" fmla="*/ 5426 w 5427"/>
                <a:gd name="T5" fmla="*/ 0 h 983"/>
                <a:gd name="T6" fmla="*/ 5426 w 5427"/>
                <a:gd name="T7" fmla="*/ 982 h 983"/>
                <a:gd name="T8" fmla="*/ 0 w 5427"/>
                <a:gd name="T9" fmla="*/ 982 h 9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27"/>
                <a:gd name="T16" fmla="*/ 0 h 983"/>
                <a:gd name="T17" fmla="*/ 5427 w 5427"/>
                <a:gd name="T18" fmla="*/ 983 h 9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27" h="983">
                  <a:moveTo>
                    <a:pt x="0" y="982"/>
                  </a:moveTo>
                  <a:lnTo>
                    <a:pt x="0" y="0"/>
                  </a:lnTo>
                  <a:lnTo>
                    <a:pt x="5426" y="0"/>
                  </a:lnTo>
                  <a:lnTo>
                    <a:pt x="5426" y="982"/>
                  </a:lnTo>
                  <a:lnTo>
                    <a:pt x="0" y="982"/>
                  </a:lnTo>
                </a:path>
              </a:pathLst>
            </a:custGeom>
            <a:noFill/>
            <a:ln w="25400" cap="rnd" cmpd="sng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23" name="Line 63"/>
            <p:cNvSpPr>
              <a:spLocks noChangeShapeType="1"/>
            </p:cNvSpPr>
            <p:nvPr/>
          </p:nvSpPr>
          <p:spPr bwMode="auto">
            <a:xfrm>
              <a:off x="4912" y="73"/>
              <a:ext cx="0" cy="1201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24" name="Line 67"/>
            <p:cNvSpPr>
              <a:spLocks noChangeShapeType="1"/>
            </p:cNvSpPr>
            <p:nvPr/>
          </p:nvSpPr>
          <p:spPr bwMode="auto">
            <a:xfrm>
              <a:off x="3379" y="73"/>
              <a:ext cx="0" cy="1201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grpSp>
          <p:nvGrpSpPr>
            <p:cNvPr id="25" name="Group 24"/>
            <p:cNvGrpSpPr>
              <a:grpSpLocks/>
            </p:cNvGrpSpPr>
            <p:nvPr/>
          </p:nvGrpSpPr>
          <p:grpSpPr bwMode="auto">
            <a:xfrm>
              <a:off x="-1" y="73"/>
              <a:ext cx="5472" cy="3892"/>
              <a:chOff x="-1" y="73"/>
              <a:chExt cx="5472" cy="3892"/>
            </a:xfrm>
          </p:grpSpPr>
          <p:sp>
            <p:nvSpPr>
              <p:cNvPr id="26" name="Line 61"/>
              <p:cNvSpPr>
                <a:spLocks noChangeShapeType="1"/>
              </p:cNvSpPr>
              <p:nvPr/>
            </p:nvSpPr>
            <p:spPr bwMode="auto">
              <a:xfrm>
                <a:off x="1294" y="823"/>
                <a:ext cx="889" cy="1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Line 62"/>
              <p:cNvSpPr>
                <a:spLocks noChangeShapeType="1"/>
              </p:cNvSpPr>
              <p:nvPr/>
            </p:nvSpPr>
            <p:spPr bwMode="auto">
              <a:xfrm flipV="1">
                <a:off x="1567" y="823"/>
                <a:ext cx="0" cy="179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Line 64"/>
              <p:cNvSpPr>
                <a:spLocks noChangeShapeType="1"/>
              </p:cNvSpPr>
              <p:nvPr/>
            </p:nvSpPr>
            <p:spPr bwMode="auto">
              <a:xfrm flipV="1">
                <a:off x="2190" y="109"/>
                <a:ext cx="2" cy="1173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Line 65"/>
              <p:cNvSpPr>
                <a:spLocks noChangeShapeType="1"/>
              </p:cNvSpPr>
              <p:nvPr/>
            </p:nvSpPr>
            <p:spPr bwMode="auto">
              <a:xfrm flipH="1">
                <a:off x="1284" y="73"/>
                <a:ext cx="8" cy="1218"/>
              </a:xfrm>
              <a:prstGeom prst="line">
                <a:avLst/>
              </a:prstGeom>
              <a:noFill/>
              <a:ln w="2222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Line 66"/>
              <p:cNvSpPr>
                <a:spLocks noChangeShapeType="1"/>
              </p:cNvSpPr>
              <p:nvPr/>
            </p:nvSpPr>
            <p:spPr bwMode="auto">
              <a:xfrm>
                <a:off x="2903" y="73"/>
                <a:ext cx="0" cy="1201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Line 68"/>
              <p:cNvSpPr>
                <a:spLocks noChangeShapeType="1"/>
              </p:cNvSpPr>
              <p:nvPr/>
            </p:nvSpPr>
            <p:spPr bwMode="auto">
              <a:xfrm>
                <a:off x="823" y="73"/>
                <a:ext cx="0" cy="1209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med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Text Box 69"/>
              <p:cNvSpPr txBox="1">
                <a:spLocks noChangeArrowheads="1"/>
              </p:cNvSpPr>
              <p:nvPr/>
            </p:nvSpPr>
            <p:spPr bwMode="auto">
              <a:xfrm>
                <a:off x="-1" y="2707"/>
                <a:ext cx="1016" cy="471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800" b="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b="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N542KP</a:t>
                </a:r>
              </a:p>
            </p:txBody>
          </p:sp>
          <p:sp>
            <p:nvSpPr>
              <p:cNvPr id="33" name="Text Box 70"/>
              <p:cNvSpPr txBox="1">
                <a:spLocks noChangeArrowheads="1"/>
              </p:cNvSpPr>
              <p:nvPr/>
            </p:nvSpPr>
            <p:spPr bwMode="auto">
              <a:xfrm>
                <a:off x="176" y="3384"/>
                <a:ext cx="512" cy="439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200" b="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130</a:t>
                </a:r>
              </a:p>
            </p:txBody>
          </p:sp>
          <p:sp>
            <p:nvSpPr>
              <p:cNvPr id="34" name="Text Box 76"/>
              <p:cNvSpPr txBox="1">
                <a:spLocks noChangeArrowheads="1"/>
              </p:cNvSpPr>
              <p:nvPr/>
            </p:nvSpPr>
            <p:spPr bwMode="auto">
              <a:xfrm>
                <a:off x="1260" y="3557"/>
                <a:ext cx="1119" cy="408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0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KVKS P0625</a:t>
                </a:r>
              </a:p>
            </p:txBody>
          </p:sp>
          <p:sp>
            <p:nvSpPr>
              <p:cNvPr id="35" name="Text Box 72"/>
              <p:cNvSpPr txBox="1">
                <a:spLocks noChangeArrowheads="1"/>
              </p:cNvSpPr>
              <p:nvPr/>
            </p:nvSpPr>
            <p:spPr bwMode="auto">
              <a:xfrm>
                <a:off x="89" y="3097"/>
                <a:ext cx="750" cy="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200" b="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BE35/A</a:t>
                </a:r>
                <a:r>
                  <a:rPr lang="en-US" sz="1600" b="0" dirty="0">
                    <a:solidFill>
                      <a:srgbClr val="000000"/>
                    </a:solidFill>
                    <a:latin typeface="Freestyle Script" pitchFamily="66" charset="0"/>
                  </a:rPr>
                  <a:t>	</a:t>
                </a:r>
              </a:p>
            </p:txBody>
          </p:sp>
          <p:sp>
            <p:nvSpPr>
              <p:cNvPr id="37" name="Line 81"/>
              <p:cNvSpPr>
                <a:spLocks noChangeShapeType="1"/>
              </p:cNvSpPr>
              <p:nvPr/>
            </p:nvSpPr>
            <p:spPr bwMode="auto">
              <a:xfrm>
                <a:off x="1303" y="998"/>
                <a:ext cx="889" cy="1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Text Box 84"/>
              <p:cNvSpPr txBox="1">
                <a:spLocks noChangeArrowheads="1"/>
              </p:cNvSpPr>
              <p:nvPr/>
            </p:nvSpPr>
            <p:spPr bwMode="auto">
              <a:xfrm>
                <a:off x="4811" y="2672"/>
                <a:ext cx="660" cy="471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400" b="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3412</a:t>
                </a:r>
              </a:p>
            </p:txBody>
          </p:sp>
        </p:grpSp>
      </p:grpSp>
      <p:grpSp>
        <p:nvGrpSpPr>
          <p:cNvPr id="39" name="Group 38"/>
          <p:cNvGrpSpPr>
            <a:grpSpLocks/>
          </p:cNvGrpSpPr>
          <p:nvPr/>
        </p:nvGrpSpPr>
        <p:grpSpPr bwMode="auto">
          <a:xfrm>
            <a:off x="231409" y="888281"/>
            <a:ext cx="8691564" cy="3753813"/>
            <a:chOff x="34" y="-2536"/>
            <a:chExt cx="5475" cy="3827"/>
          </a:xfrm>
        </p:grpSpPr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36" y="73"/>
              <a:ext cx="5427" cy="1209"/>
            </a:xfrm>
            <a:custGeom>
              <a:avLst/>
              <a:gdLst>
                <a:gd name="T0" fmla="*/ 0 w 5427"/>
                <a:gd name="T1" fmla="*/ 982 h 983"/>
                <a:gd name="T2" fmla="*/ 0 w 5427"/>
                <a:gd name="T3" fmla="*/ 0 h 983"/>
                <a:gd name="T4" fmla="*/ 5426 w 5427"/>
                <a:gd name="T5" fmla="*/ 0 h 983"/>
                <a:gd name="T6" fmla="*/ 5426 w 5427"/>
                <a:gd name="T7" fmla="*/ 982 h 983"/>
                <a:gd name="T8" fmla="*/ 0 w 5427"/>
                <a:gd name="T9" fmla="*/ 982 h 9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27"/>
                <a:gd name="T16" fmla="*/ 0 h 983"/>
                <a:gd name="T17" fmla="*/ 5427 w 5427"/>
                <a:gd name="T18" fmla="*/ 983 h 9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27" h="983">
                  <a:moveTo>
                    <a:pt x="0" y="982"/>
                  </a:moveTo>
                  <a:lnTo>
                    <a:pt x="0" y="0"/>
                  </a:lnTo>
                  <a:lnTo>
                    <a:pt x="5426" y="0"/>
                  </a:lnTo>
                  <a:lnTo>
                    <a:pt x="5426" y="982"/>
                  </a:lnTo>
                  <a:lnTo>
                    <a:pt x="0" y="982"/>
                  </a:lnTo>
                </a:path>
              </a:pathLst>
            </a:custGeom>
            <a:noFill/>
            <a:ln w="25400" cap="rnd" cmpd="sng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41" name="Line 63"/>
            <p:cNvSpPr>
              <a:spLocks noChangeShapeType="1"/>
            </p:cNvSpPr>
            <p:nvPr/>
          </p:nvSpPr>
          <p:spPr bwMode="auto">
            <a:xfrm>
              <a:off x="4912" y="73"/>
              <a:ext cx="0" cy="1201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42" name="Line 67"/>
            <p:cNvSpPr>
              <a:spLocks noChangeShapeType="1"/>
            </p:cNvSpPr>
            <p:nvPr/>
          </p:nvSpPr>
          <p:spPr bwMode="auto">
            <a:xfrm>
              <a:off x="3379" y="73"/>
              <a:ext cx="0" cy="1201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grpSp>
          <p:nvGrpSpPr>
            <p:cNvPr id="43" name="Group 42"/>
            <p:cNvGrpSpPr>
              <a:grpSpLocks/>
            </p:cNvGrpSpPr>
            <p:nvPr/>
          </p:nvGrpSpPr>
          <p:grpSpPr bwMode="auto">
            <a:xfrm>
              <a:off x="34" y="-2536"/>
              <a:ext cx="5475" cy="3827"/>
              <a:chOff x="34" y="-2536"/>
              <a:chExt cx="5475" cy="3827"/>
            </a:xfrm>
          </p:grpSpPr>
          <p:sp>
            <p:nvSpPr>
              <p:cNvPr id="44" name="Line 61"/>
              <p:cNvSpPr>
                <a:spLocks noChangeShapeType="1"/>
              </p:cNvSpPr>
              <p:nvPr/>
            </p:nvSpPr>
            <p:spPr bwMode="auto">
              <a:xfrm>
                <a:off x="1294" y="823"/>
                <a:ext cx="889" cy="1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Line 62"/>
              <p:cNvSpPr>
                <a:spLocks noChangeShapeType="1"/>
              </p:cNvSpPr>
              <p:nvPr/>
            </p:nvSpPr>
            <p:spPr bwMode="auto">
              <a:xfrm flipV="1">
                <a:off x="1567" y="823"/>
                <a:ext cx="0" cy="179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Line 64"/>
              <p:cNvSpPr>
                <a:spLocks noChangeShapeType="1"/>
              </p:cNvSpPr>
              <p:nvPr/>
            </p:nvSpPr>
            <p:spPr bwMode="auto">
              <a:xfrm flipV="1">
                <a:off x="2190" y="109"/>
                <a:ext cx="2" cy="1173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Line 65"/>
              <p:cNvSpPr>
                <a:spLocks noChangeShapeType="1"/>
              </p:cNvSpPr>
              <p:nvPr/>
            </p:nvSpPr>
            <p:spPr bwMode="auto">
              <a:xfrm flipH="1">
                <a:off x="1284" y="73"/>
                <a:ext cx="8" cy="1218"/>
              </a:xfrm>
              <a:prstGeom prst="line">
                <a:avLst/>
              </a:prstGeom>
              <a:noFill/>
              <a:ln w="2222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Line 66"/>
              <p:cNvSpPr>
                <a:spLocks noChangeShapeType="1"/>
              </p:cNvSpPr>
              <p:nvPr/>
            </p:nvSpPr>
            <p:spPr bwMode="auto">
              <a:xfrm>
                <a:off x="2903" y="73"/>
                <a:ext cx="0" cy="1201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Line 68"/>
              <p:cNvSpPr>
                <a:spLocks noChangeShapeType="1"/>
              </p:cNvSpPr>
              <p:nvPr/>
            </p:nvSpPr>
            <p:spPr bwMode="auto">
              <a:xfrm>
                <a:off x="823" y="73"/>
                <a:ext cx="0" cy="1209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med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Text Box 69"/>
              <p:cNvSpPr txBox="1">
                <a:spLocks noChangeArrowheads="1"/>
              </p:cNvSpPr>
              <p:nvPr/>
            </p:nvSpPr>
            <p:spPr bwMode="auto">
              <a:xfrm>
                <a:off x="34" y="-2466"/>
                <a:ext cx="1016" cy="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800" b="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KEEP01</a:t>
                </a:r>
                <a:endParaRPr lang="en-US" sz="24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1" name="Text Box 70"/>
              <p:cNvSpPr txBox="1">
                <a:spLocks noChangeArrowheads="1"/>
              </p:cNvSpPr>
              <p:nvPr/>
            </p:nvSpPr>
            <p:spPr bwMode="auto">
              <a:xfrm>
                <a:off x="186" y="-1829"/>
                <a:ext cx="512" cy="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2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430</a:t>
                </a:r>
                <a:endParaRPr lang="en-US" sz="22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5" name="Line 81"/>
              <p:cNvSpPr>
                <a:spLocks noChangeShapeType="1"/>
              </p:cNvSpPr>
              <p:nvPr/>
            </p:nvSpPr>
            <p:spPr bwMode="auto">
              <a:xfrm>
                <a:off x="1303" y="998"/>
                <a:ext cx="889" cy="1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Text Box 84"/>
              <p:cNvSpPr txBox="1">
                <a:spLocks noChangeArrowheads="1"/>
              </p:cNvSpPr>
              <p:nvPr/>
            </p:nvSpPr>
            <p:spPr bwMode="auto">
              <a:xfrm>
                <a:off x="4849" y="-2536"/>
                <a:ext cx="660" cy="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4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3356</a:t>
                </a:r>
                <a:endParaRPr lang="en-US" sz="24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57" name="Group 56"/>
          <p:cNvGrpSpPr>
            <a:grpSpLocks/>
          </p:cNvGrpSpPr>
          <p:nvPr/>
        </p:nvGrpSpPr>
        <p:grpSpPr bwMode="auto">
          <a:xfrm>
            <a:off x="232677" y="2145764"/>
            <a:ext cx="8713788" cy="3781277"/>
            <a:chOff x="36" y="-2564"/>
            <a:chExt cx="5489" cy="3855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36" y="73"/>
              <a:ext cx="5427" cy="1209"/>
            </a:xfrm>
            <a:custGeom>
              <a:avLst/>
              <a:gdLst>
                <a:gd name="T0" fmla="*/ 0 w 5427"/>
                <a:gd name="T1" fmla="*/ 982 h 983"/>
                <a:gd name="T2" fmla="*/ 0 w 5427"/>
                <a:gd name="T3" fmla="*/ 0 h 983"/>
                <a:gd name="T4" fmla="*/ 5426 w 5427"/>
                <a:gd name="T5" fmla="*/ 0 h 983"/>
                <a:gd name="T6" fmla="*/ 5426 w 5427"/>
                <a:gd name="T7" fmla="*/ 982 h 983"/>
                <a:gd name="T8" fmla="*/ 0 w 5427"/>
                <a:gd name="T9" fmla="*/ 982 h 9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27"/>
                <a:gd name="T16" fmla="*/ 0 h 983"/>
                <a:gd name="T17" fmla="*/ 5427 w 5427"/>
                <a:gd name="T18" fmla="*/ 983 h 9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27" h="983">
                  <a:moveTo>
                    <a:pt x="0" y="982"/>
                  </a:moveTo>
                  <a:lnTo>
                    <a:pt x="0" y="0"/>
                  </a:lnTo>
                  <a:lnTo>
                    <a:pt x="5426" y="0"/>
                  </a:lnTo>
                  <a:lnTo>
                    <a:pt x="5426" y="982"/>
                  </a:lnTo>
                  <a:lnTo>
                    <a:pt x="0" y="982"/>
                  </a:lnTo>
                </a:path>
              </a:pathLst>
            </a:custGeom>
            <a:noFill/>
            <a:ln w="25400" cap="rnd" cmpd="sng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59" name="Line 63"/>
            <p:cNvSpPr>
              <a:spLocks noChangeShapeType="1"/>
            </p:cNvSpPr>
            <p:nvPr/>
          </p:nvSpPr>
          <p:spPr bwMode="auto">
            <a:xfrm>
              <a:off x="4912" y="73"/>
              <a:ext cx="0" cy="1201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60" name="Line 67"/>
            <p:cNvSpPr>
              <a:spLocks noChangeShapeType="1"/>
            </p:cNvSpPr>
            <p:nvPr/>
          </p:nvSpPr>
          <p:spPr bwMode="auto">
            <a:xfrm>
              <a:off x="3379" y="73"/>
              <a:ext cx="0" cy="1201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grpSp>
          <p:nvGrpSpPr>
            <p:cNvPr id="61" name="Group 60"/>
            <p:cNvGrpSpPr>
              <a:grpSpLocks/>
            </p:cNvGrpSpPr>
            <p:nvPr/>
          </p:nvGrpSpPr>
          <p:grpSpPr bwMode="auto">
            <a:xfrm>
              <a:off x="46" y="-2564"/>
              <a:ext cx="5479" cy="3855"/>
              <a:chOff x="46" y="-2564"/>
              <a:chExt cx="5479" cy="3855"/>
            </a:xfrm>
          </p:grpSpPr>
          <p:sp>
            <p:nvSpPr>
              <p:cNvPr id="62" name="Line 61"/>
              <p:cNvSpPr>
                <a:spLocks noChangeShapeType="1"/>
              </p:cNvSpPr>
              <p:nvPr/>
            </p:nvSpPr>
            <p:spPr bwMode="auto">
              <a:xfrm>
                <a:off x="1294" y="823"/>
                <a:ext cx="889" cy="1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Line 62"/>
              <p:cNvSpPr>
                <a:spLocks noChangeShapeType="1"/>
              </p:cNvSpPr>
              <p:nvPr/>
            </p:nvSpPr>
            <p:spPr bwMode="auto">
              <a:xfrm flipV="1">
                <a:off x="1567" y="823"/>
                <a:ext cx="0" cy="179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Line 64"/>
              <p:cNvSpPr>
                <a:spLocks noChangeShapeType="1"/>
              </p:cNvSpPr>
              <p:nvPr/>
            </p:nvSpPr>
            <p:spPr bwMode="auto">
              <a:xfrm flipV="1">
                <a:off x="2190" y="109"/>
                <a:ext cx="2" cy="1173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Line 65"/>
              <p:cNvSpPr>
                <a:spLocks noChangeShapeType="1"/>
              </p:cNvSpPr>
              <p:nvPr/>
            </p:nvSpPr>
            <p:spPr bwMode="auto">
              <a:xfrm flipH="1">
                <a:off x="1284" y="73"/>
                <a:ext cx="8" cy="1218"/>
              </a:xfrm>
              <a:prstGeom prst="line">
                <a:avLst/>
              </a:prstGeom>
              <a:noFill/>
              <a:ln w="2222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Line 66"/>
              <p:cNvSpPr>
                <a:spLocks noChangeShapeType="1"/>
              </p:cNvSpPr>
              <p:nvPr/>
            </p:nvSpPr>
            <p:spPr bwMode="auto">
              <a:xfrm>
                <a:off x="2903" y="73"/>
                <a:ext cx="0" cy="1201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Line 68"/>
              <p:cNvSpPr>
                <a:spLocks noChangeShapeType="1"/>
              </p:cNvSpPr>
              <p:nvPr/>
            </p:nvSpPr>
            <p:spPr bwMode="auto">
              <a:xfrm>
                <a:off x="823" y="73"/>
                <a:ext cx="0" cy="1209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med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Text Box 69"/>
              <p:cNvSpPr txBox="1">
                <a:spLocks noChangeArrowheads="1"/>
              </p:cNvSpPr>
              <p:nvPr/>
            </p:nvSpPr>
            <p:spPr bwMode="auto">
              <a:xfrm>
                <a:off x="46" y="-2560"/>
                <a:ext cx="1016" cy="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800" b="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KEEP02</a:t>
                </a:r>
                <a:endParaRPr lang="en-US" sz="24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9" name="Text Box 70"/>
              <p:cNvSpPr txBox="1">
                <a:spLocks noChangeArrowheads="1"/>
              </p:cNvSpPr>
              <p:nvPr/>
            </p:nvSpPr>
            <p:spPr bwMode="auto">
              <a:xfrm>
                <a:off x="192" y="-1802"/>
                <a:ext cx="512" cy="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2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370</a:t>
                </a:r>
                <a:endParaRPr lang="en-US" sz="22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3" name="Line 81"/>
              <p:cNvSpPr>
                <a:spLocks noChangeShapeType="1"/>
              </p:cNvSpPr>
              <p:nvPr/>
            </p:nvSpPr>
            <p:spPr bwMode="auto">
              <a:xfrm>
                <a:off x="1303" y="998"/>
                <a:ext cx="889" cy="1"/>
              </a:xfrm>
              <a:prstGeom prst="line">
                <a:avLst/>
              </a:prstGeom>
              <a:noFill/>
              <a:ln w="15875">
                <a:solidFill>
                  <a:srgbClr val="00206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square"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FontTx/>
                  <a:buChar char="•"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Text Box 84"/>
              <p:cNvSpPr txBox="1">
                <a:spLocks noChangeArrowheads="1"/>
              </p:cNvSpPr>
              <p:nvPr/>
            </p:nvSpPr>
            <p:spPr bwMode="auto">
              <a:xfrm>
                <a:off x="4865" y="-2564"/>
                <a:ext cx="660" cy="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400" b="0" dirty="0" smtClean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2341</a:t>
                </a:r>
                <a:endParaRPr lang="en-US" sz="2400" b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75" name="Line 80"/>
          <p:cNvSpPr>
            <a:spLocks noChangeShapeType="1"/>
          </p:cNvSpPr>
          <p:nvPr/>
        </p:nvSpPr>
        <p:spPr bwMode="auto">
          <a:xfrm flipV="1">
            <a:off x="3481603" y="3561166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6" name="Line 80"/>
          <p:cNvSpPr>
            <a:spLocks noChangeShapeType="1"/>
          </p:cNvSpPr>
          <p:nvPr/>
        </p:nvSpPr>
        <p:spPr bwMode="auto">
          <a:xfrm flipV="1">
            <a:off x="3481603" y="4894433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3810000" y="884171"/>
            <a:ext cx="858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190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750731" y="2122694"/>
            <a:ext cx="766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230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581171" y="3401127"/>
            <a:ext cx="20617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KJAN SQS UJM 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UJM3 KMEM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614910" y="4726937"/>
            <a:ext cx="19543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KVKS JAN V9 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SQS HLI KNQA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499757" y="976157"/>
            <a:ext cx="6973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HEZ</a:t>
            </a:r>
          </a:p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0612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583900" y="881542"/>
            <a:ext cx="23913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KBTR./.HEZ MEM KSTL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471889" y="2187600"/>
            <a:ext cx="74072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MLU 0612</a:t>
            </a:r>
          </a:p>
          <a:p>
            <a:endParaRPr lang="en-US" sz="2800" dirty="0">
              <a:latin typeface="Freestyle Script" pitchFamily="66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591817" y="2152227"/>
            <a:ext cx="2329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KDAL./.MLU JAN MEI KBHM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7772" y="1298364"/>
            <a:ext cx="10123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T38/W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92662" y="2540753"/>
            <a:ext cx="10047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F16/W</a:t>
            </a:r>
            <a:endParaRPr 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751552" y="5512696"/>
            <a:ext cx="802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090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9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Message Practice FP’s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1987" y="3256746"/>
            <a:ext cx="8648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 smtClean="0"/>
              <a:t>N441KP  C441/A  2252  180  KJAN  P0620  080  KJAN SQS UJM UJM3 KMEM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71512" y="2162720"/>
            <a:ext cx="76295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 smtClean="0"/>
              <a:t>KEEP02  F16/W  2341  370  MLU  E0612  230  KDAL ./. MLU JAN MEI KBHM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71512" y="4419600"/>
            <a:ext cx="83153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 smtClean="0"/>
              <a:t>N542KP  BE35/A  3412  130  KVKS  P0625  090  KVKS JAN V9 SQS HLI  KNQA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71512" y="1066800"/>
            <a:ext cx="78724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 smtClean="0"/>
              <a:t>KEEP01  T38/P  3356  430  HEZ  E0612  190  KBTR ./. HEZ MEM KSTL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2781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</TotalTime>
  <Words>142</Words>
  <Application>Microsoft Office PowerPoint</Application>
  <PresentationFormat>On-screen Show (4:3)</PresentationFormat>
  <Paragraphs>54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Freestyle Script</vt:lpstr>
      <vt:lpstr>Times New Roman</vt:lpstr>
      <vt:lpstr>3_Custom Design</vt:lpstr>
      <vt:lpstr>MP 2</vt:lpstr>
      <vt:lpstr>MP 3</vt:lpstr>
      <vt:lpstr>Message Practice FP’s</vt:lpstr>
    </vt:vector>
  </TitlesOfParts>
  <Company>DOT/FAA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FAA/DOT</dc:creator>
  <cp:lastModifiedBy>Stapleton, Joseph CTR (FAA)</cp:lastModifiedBy>
  <cp:revision>49</cp:revision>
  <cp:lastPrinted>2013-05-08T15:42:30Z</cp:lastPrinted>
  <dcterms:created xsi:type="dcterms:W3CDTF">2013-04-23T00:55:57Z</dcterms:created>
  <dcterms:modified xsi:type="dcterms:W3CDTF">2020-05-15T13:31:36Z</dcterms:modified>
</cp:coreProperties>
</file>